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  <p:sldMasterId id="2147483860" r:id="rId2"/>
  </p:sldMasterIdLst>
  <p:notesMasterIdLst>
    <p:notesMasterId r:id="rId45"/>
  </p:notesMasterIdLst>
  <p:handoutMasterIdLst>
    <p:handoutMasterId r:id="rId46"/>
  </p:handoutMasterIdLst>
  <p:sldIdLst>
    <p:sldId id="256" r:id="rId3"/>
    <p:sldId id="262" r:id="rId4"/>
    <p:sldId id="270" r:id="rId5"/>
    <p:sldId id="271" r:id="rId6"/>
    <p:sldId id="263" r:id="rId7"/>
    <p:sldId id="264" r:id="rId8"/>
    <p:sldId id="279" r:id="rId9"/>
    <p:sldId id="280" r:id="rId10"/>
    <p:sldId id="281" r:id="rId11"/>
    <p:sldId id="272" r:id="rId12"/>
    <p:sldId id="273" r:id="rId13"/>
    <p:sldId id="274" r:id="rId14"/>
    <p:sldId id="275" r:id="rId15"/>
    <p:sldId id="276" r:id="rId16"/>
    <p:sldId id="257" r:id="rId17"/>
    <p:sldId id="258" r:id="rId18"/>
    <p:sldId id="265" r:id="rId19"/>
    <p:sldId id="266" r:id="rId20"/>
    <p:sldId id="267" r:id="rId21"/>
    <p:sldId id="259" r:id="rId22"/>
    <p:sldId id="268" r:id="rId23"/>
    <p:sldId id="260" r:id="rId24"/>
    <p:sldId id="261" r:id="rId25"/>
    <p:sldId id="269" r:id="rId26"/>
    <p:sldId id="277" r:id="rId27"/>
    <p:sldId id="278" r:id="rId28"/>
    <p:sldId id="297" r:id="rId29"/>
    <p:sldId id="282" r:id="rId30"/>
    <p:sldId id="284" r:id="rId31"/>
    <p:sldId id="283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7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164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DFB5-05BD-4C3C-A20B-C883CB0BB652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31A62-98F8-498F-8450-080E2990B5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3251-9DA9-4D74-B9AF-2B8BEE02A147}" type="datetimeFigureOut">
              <a:rPr lang="ko-KR" altLang="en-US" smtClean="0"/>
              <a:t>2020-04-10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570-0036-4005-A5E9-E95C73789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47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33CE9-3ED1-4BE6-9FB4-AD7285A9F2E5}" type="datetime1">
              <a:rPr lang="en-US" altLang="ko-KR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Dept. of Game &amp; Multimedia Engineering</a:t>
            </a: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5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0322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4205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821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DA6B2-E426-49FC-8C10-BDF789FA3708}" type="datetime1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4/10/2020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36966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0131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029269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9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7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535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latinLnBrk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rgbClr val="696464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696464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696464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latinLnBrk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rgbClr val="696464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696464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696464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/74</a:t>
            </a:r>
          </a:p>
        </p:txBody>
      </p:sp>
    </p:spTree>
    <p:extLst>
      <p:ext uri="{BB962C8B-B14F-4D97-AF65-F5344CB8AC3E}">
        <p14:creationId xmlns:p14="http://schemas.microsoft.com/office/powerpoint/2010/main" val="158333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92070-A2C3-4FCB-ABB3-6246273FBC64}" type="datetime1">
              <a:rPr lang="en-US" altLang="ko-KR" smtClean="0"/>
              <a:t>4/10/2020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41639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70760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3898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7E286-C090-4B72-8C86-2B2CECBF9BA3}" type="datetime1">
              <a:rPr lang="en-US" altLang="ko-KR" smtClean="0"/>
              <a:t>4/10/2020</a:t>
            </a:fld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8576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6353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06A181-C03E-47D3-BACF-17D7368B9718}" type="datetime1">
              <a:rPr lang="en-US" altLang="ko-KR" smtClean="0">
                <a:solidFill>
                  <a:prstClr val="black"/>
                </a:solidFill>
              </a:rPr>
              <a:pPr/>
              <a:t>4/10/2020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548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2DFF-5B9D-4B9E-8B2E-7984CA33F346}" type="datetime1">
              <a:rPr lang="en-US" altLang="ko-KR" smtClean="0">
                <a:solidFill>
                  <a:prstClr val="black"/>
                </a:solidFill>
              </a:rPr>
              <a:pPr/>
              <a:t>4/10/2020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5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CF296B-A1AE-41FE-8842-B939F2DB707C}" type="datetime1">
              <a:rPr lang="en-US" altLang="ko-KR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9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6"/>
          <p:cNvSpPr/>
          <p:nvPr userDrawn="1"/>
        </p:nvSpPr>
        <p:spPr>
          <a:xfrm>
            <a:off x="261257" y="1077861"/>
            <a:ext cx="7772400" cy="45719"/>
          </a:xfrm>
          <a:prstGeom prst="rect">
            <a:avLst/>
          </a:prstGeom>
          <a:blipFill dpi="0" rotWithShape="1">
            <a:blip r:embed="rId10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3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0" kern="1200" cap="all" baseline="0"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0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357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FCA81C-7CED-43A9-9926-AFB8BCE65166}" type="datetime1">
              <a:rPr lang="en-US" altLang="ko-KR" smtClean="0">
                <a:solidFill>
                  <a:prstClr val="black"/>
                </a:solidFill>
              </a:rPr>
              <a:pPr/>
              <a:t>4/10/2020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12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6"/>
          <p:cNvSpPr/>
          <p:nvPr userDrawn="1"/>
        </p:nvSpPr>
        <p:spPr>
          <a:xfrm>
            <a:off x="261257" y="655528"/>
            <a:ext cx="7772400" cy="45719"/>
          </a:xfrm>
          <a:prstGeom prst="rect">
            <a:avLst/>
          </a:prstGeom>
          <a:blipFill dpi="0" rotWithShape="1">
            <a:blip r:embed="rId1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827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선형대수학</a:t>
            </a:r>
            <a:br>
              <a:rPr lang="en-US" altLang="ko-KR" dirty="0"/>
            </a:br>
            <a:r>
              <a:rPr lang="ko-KR" altLang="en-US" sz="5400" dirty="0" err="1"/>
              <a:t>내적공간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임종범</a:t>
            </a:r>
            <a:endParaRPr lang="en-US" altLang="ko-KR" dirty="0"/>
          </a:p>
          <a:p>
            <a:r>
              <a:rPr lang="en-US" altLang="ko-KR" i="1" dirty="0">
                <a:latin typeface="Georgia" panose="02040502050405020303" pitchFamily="18" charset="0"/>
              </a:rPr>
              <a:t>jblim@kpu.ac.kr</a:t>
            </a:r>
            <a:endParaRPr lang="ko-KR" altLang="en-US" i="1" dirty="0">
              <a:latin typeface="Georgia" panose="02040502050405020303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Game &amp; Multimedia Engineering</a:t>
            </a:r>
          </a:p>
        </p:txBody>
      </p:sp>
    </p:spTree>
    <p:extLst>
      <p:ext uri="{BB962C8B-B14F-4D97-AF65-F5344CB8AC3E}">
        <p14:creationId xmlns:p14="http://schemas.microsoft.com/office/powerpoint/2010/main" val="2912574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840454"/>
            <a:ext cx="9144000" cy="270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503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b="1" dirty="0"/>
              <a:t>v</a:t>
            </a:r>
            <a:r>
              <a:rPr lang="en-US" b="1" baseline="-25000" dirty="0"/>
              <a:t>1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en-US" b="1" baseline="-25000" dirty="0"/>
              <a:t>2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en-US" b="1" baseline="-25000" dirty="0"/>
              <a:t>3</a:t>
            </a:r>
            <a:r>
              <a:rPr lang="en-US" dirty="0"/>
              <a:t>}</a:t>
            </a:r>
            <a:r>
              <a:rPr lang="ko-KR" altLang="en-US" dirty="0"/>
              <a:t>가 직교집합임을 보여라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46" y="1724331"/>
            <a:ext cx="4379709" cy="991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4" y="4486067"/>
            <a:ext cx="2819992" cy="8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49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268760"/>
            <a:ext cx="9144000" cy="490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558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 직교 벡터들로 구성된 기저를 직교 기저</a:t>
            </a:r>
            <a:r>
              <a:rPr lang="en-US" altLang="ko-KR" dirty="0"/>
              <a:t>(orthogonal basis)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부분공간 </a:t>
            </a:r>
            <a:r>
              <a:rPr lang="en-US" altLang="ko-KR" dirty="0"/>
              <a:t>S</a:t>
            </a:r>
            <a:r>
              <a:rPr lang="ko-KR" altLang="en-US" dirty="0"/>
              <a:t>가 직교 기저 </a:t>
            </a:r>
            <a:r>
              <a:rPr lang="en-US" altLang="ko-KR" dirty="0"/>
              <a:t>{s</a:t>
            </a:r>
            <a:r>
              <a:rPr lang="en-US" altLang="ko-KR" baseline="-25000" dirty="0"/>
              <a:t>1</a:t>
            </a:r>
            <a:r>
              <a:rPr lang="en-US" altLang="ko-KR" dirty="0"/>
              <a:t>, s</a:t>
            </a:r>
            <a:r>
              <a:rPr lang="en-US" altLang="ko-KR" baseline="-25000" dirty="0"/>
              <a:t>2</a:t>
            </a:r>
            <a:r>
              <a:rPr lang="en-US" altLang="ko-KR" dirty="0"/>
              <a:t>, ..., 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k</a:t>
            </a:r>
            <a:r>
              <a:rPr lang="en-US" altLang="ko-KR" dirty="0"/>
              <a:t>}</a:t>
            </a:r>
            <a:r>
              <a:rPr lang="ko-KR" altLang="en-US" dirty="0"/>
              <a:t>를 </a:t>
            </a:r>
            <a:r>
              <a:rPr lang="ko-KR" altLang="en-US" dirty="0" err="1"/>
              <a:t>가질때</a:t>
            </a:r>
            <a:r>
              <a:rPr lang="ko-KR" altLang="en-US" dirty="0"/>
              <a:t> 벡터 </a:t>
            </a:r>
            <a:r>
              <a:rPr lang="en-US" altLang="ko-KR" dirty="0"/>
              <a:t>S</a:t>
            </a:r>
            <a:r>
              <a:rPr lang="ko-KR" altLang="en-US" dirty="0"/>
              <a:t>의 원소 </a:t>
            </a:r>
            <a:r>
              <a:rPr lang="en-US" altLang="ko-KR" dirty="0"/>
              <a:t>s</a:t>
            </a:r>
            <a:r>
              <a:rPr lang="ko-KR" altLang="en-US" dirty="0"/>
              <a:t>는 다음과 같이 구성될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6" y="2750146"/>
            <a:ext cx="3379993" cy="399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6" y="3332256"/>
            <a:ext cx="3340594" cy="56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954" y="4152269"/>
            <a:ext cx="3980092" cy="1198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368" y="5478709"/>
            <a:ext cx="1385264" cy="7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 b="1" dirty="0"/>
              <a:t>s</a:t>
            </a:r>
            <a:r>
              <a:rPr lang="en-US" b="1" baseline="-25000" dirty="0"/>
              <a:t>1</a:t>
            </a:r>
            <a:r>
              <a:rPr lang="en-US" dirty="0"/>
              <a:t>, </a:t>
            </a:r>
            <a:r>
              <a:rPr lang="en-US" b="1" dirty="0"/>
              <a:t>s</a:t>
            </a:r>
            <a:r>
              <a:rPr lang="en-US" b="1" baseline="-25000" dirty="0"/>
              <a:t>2</a:t>
            </a:r>
            <a:r>
              <a:rPr lang="en-US" dirty="0"/>
              <a:t>, </a:t>
            </a:r>
            <a:r>
              <a:rPr lang="en-US" b="1" dirty="0"/>
              <a:t>s</a:t>
            </a:r>
            <a:r>
              <a:rPr lang="en-US" b="1" baseline="-25000" dirty="0"/>
              <a:t>3</a:t>
            </a:r>
            <a:r>
              <a:rPr lang="en-US" dirty="0"/>
              <a:t>}</a:t>
            </a:r>
            <a:r>
              <a:rPr lang="ko-KR" altLang="en-US" dirty="0"/>
              <a:t>가 </a:t>
            </a:r>
            <a:r>
              <a:rPr lang="en-US" altLang="ko-KR" dirty="0"/>
              <a:t>R</a:t>
            </a:r>
            <a:r>
              <a:rPr lang="en-US" altLang="ko-KR" baseline="30000" dirty="0"/>
              <a:t>3</a:t>
            </a:r>
            <a:r>
              <a:rPr lang="ko-KR" altLang="en-US" dirty="0"/>
              <a:t>의 직교 기저를 생성함을 보이고</a:t>
            </a:r>
            <a:r>
              <a:rPr lang="en-US" altLang="ko-KR" dirty="0"/>
              <a:t>, </a:t>
            </a:r>
            <a:r>
              <a:rPr lang="en-US" altLang="ko-KR" b="1" dirty="0"/>
              <a:t>s</a:t>
            </a:r>
            <a:r>
              <a:rPr lang="ko-KR" altLang="en-US" dirty="0"/>
              <a:t>를 </a:t>
            </a:r>
            <a:r>
              <a:rPr lang="en-US" altLang="ko-KR" b="1" dirty="0"/>
              <a:t>s</a:t>
            </a:r>
            <a:r>
              <a:rPr lang="en-US" altLang="ko-KR" b="1" baseline="-25000" dirty="0"/>
              <a:t>1</a:t>
            </a:r>
            <a:r>
              <a:rPr lang="en-US" altLang="ko-KR" dirty="0"/>
              <a:t>, </a:t>
            </a:r>
            <a:r>
              <a:rPr lang="en-US" altLang="ko-KR" b="1" dirty="0"/>
              <a:t>s</a:t>
            </a:r>
            <a:r>
              <a:rPr lang="en-US" altLang="ko-KR" b="1" baseline="-25000" dirty="0"/>
              <a:t>2</a:t>
            </a:r>
            <a:r>
              <a:rPr lang="en-US" altLang="ko-KR" dirty="0"/>
              <a:t>, </a:t>
            </a:r>
            <a:r>
              <a:rPr lang="en-US" altLang="ko-KR" b="1" dirty="0"/>
              <a:t>s</a:t>
            </a:r>
            <a:r>
              <a:rPr lang="en-US" altLang="ko-KR" b="1" baseline="-25000" dirty="0"/>
              <a:t>3</a:t>
            </a:r>
            <a:r>
              <a:rPr lang="ko-KR" altLang="en-US" dirty="0"/>
              <a:t>의 선형 결합으로 나타내어라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91" y="1988312"/>
            <a:ext cx="3677082" cy="874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172" y="1935782"/>
            <a:ext cx="1076853" cy="980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57" y="3958424"/>
            <a:ext cx="2730855" cy="8809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032" y="3770422"/>
            <a:ext cx="3181438" cy="1494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032" y="5447314"/>
            <a:ext cx="2075257" cy="3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</a:t>
            </a:r>
            <a:endParaRPr lang="ko-KR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1411" y="872123"/>
            <a:ext cx="7887013" cy="402161"/>
            <a:chOff x="429403" y="897523"/>
            <a:chExt cx="7887013" cy="402161"/>
          </a:xfrm>
        </p:grpSpPr>
        <p:sp>
          <p:nvSpPr>
            <p:cNvPr id="5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사영벡터</a:t>
              </a:r>
              <a:endParaRPr lang="ko-KR" altLang="en-US" sz="2000" b="1" spc="-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pic>
          <p:nvPicPr>
            <p:cNvPr id="6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729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 descr="캡처_2017_04_14_02_52_52_788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11926" r="6146" b="17456"/>
          <a:stretch/>
        </p:blipFill>
        <p:spPr>
          <a:xfrm>
            <a:off x="719137" y="1556792"/>
            <a:ext cx="7681913" cy="32152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5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2_57_726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/>
          <a:stretch/>
        </p:blipFill>
        <p:spPr>
          <a:xfrm>
            <a:off x="561974" y="964282"/>
            <a:ext cx="8401497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3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ko-KR" altLang="en-US" dirty="0"/>
              <a:t>위 식을 내적의 형태로 성분을 구하면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벡터 </a:t>
            </a:r>
            <a:r>
              <a:rPr lang="en-US" altLang="ko-KR" b="1" dirty="0"/>
              <a:t>a</a:t>
            </a:r>
            <a:r>
              <a:rPr lang="ko-KR" altLang="en-US" dirty="0"/>
              <a:t>를 벡터 </a:t>
            </a:r>
            <a:r>
              <a:rPr lang="en-US" altLang="ko-KR" b="1" dirty="0"/>
              <a:t>b</a:t>
            </a:r>
            <a:r>
              <a:rPr lang="ko-KR" altLang="en-US" dirty="0"/>
              <a:t>에 </a:t>
            </a:r>
            <a:r>
              <a:rPr lang="ko-KR" altLang="en-US" dirty="0" err="1"/>
              <a:t>사영시킨</a:t>
            </a:r>
            <a:r>
              <a:rPr lang="ko-KR" altLang="en-US" dirty="0"/>
              <a:t> 성분은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64" y="1304174"/>
            <a:ext cx="1926593" cy="284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6" y="2142643"/>
            <a:ext cx="5356605" cy="321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9" y="2915837"/>
            <a:ext cx="2167962" cy="351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142" y="779513"/>
            <a:ext cx="2140804" cy="36085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19" y="3826276"/>
            <a:ext cx="3680272" cy="17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 벡터의 </a:t>
            </a:r>
            <a:r>
              <a:rPr lang="en-US" altLang="ko-KR" dirty="0" err="1"/>
              <a:t>comp</a:t>
            </a:r>
            <a:r>
              <a:rPr lang="en-US" altLang="ko-KR" b="1" baseline="-25000" dirty="0" err="1"/>
              <a:t>b</a:t>
            </a:r>
            <a:r>
              <a:rPr lang="en-US" altLang="ko-KR" b="1" dirty="0" err="1"/>
              <a:t>a</a:t>
            </a:r>
            <a:r>
              <a:rPr lang="ko-KR" altLang="en-US" dirty="0"/>
              <a:t>와 </a:t>
            </a:r>
            <a:r>
              <a:rPr lang="en-US" altLang="ko-KR" dirty="0" err="1"/>
              <a:t>comp</a:t>
            </a:r>
            <a:r>
              <a:rPr lang="en-US" altLang="ko-KR" b="1" baseline="-25000" dirty="0" err="1"/>
              <a:t>a</a:t>
            </a:r>
            <a:r>
              <a:rPr lang="en-US" altLang="ko-KR" b="1" dirty="0" err="1"/>
              <a:t>b</a:t>
            </a:r>
            <a:r>
              <a:rPr lang="ko-KR" altLang="en-US" dirty="0"/>
              <a:t>를 구하시오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41" y="1684072"/>
            <a:ext cx="4450048" cy="330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76" y="3186121"/>
            <a:ext cx="2800247" cy="485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907" y="3854103"/>
            <a:ext cx="3606667" cy="4222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296" y="4458587"/>
            <a:ext cx="3755887" cy="151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09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8522" y="1150490"/>
            <a:ext cx="1904930" cy="1984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8522" y="3448650"/>
            <a:ext cx="1612841" cy="1708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76" y="1653910"/>
            <a:ext cx="4055041" cy="360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446" y="3963646"/>
            <a:ext cx="4491094" cy="7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5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4650"/>
            <a:ext cx="9144000" cy="387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8362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3_02_432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r="6146" b="37029"/>
          <a:stretch/>
        </p:blipFill>
        <p:spPr>
          <a:xfrm>
            <a:off x="481012" y="676275"/>
            <a:ext cx="7891463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 descr="캡처_2017_04_14_02_53_06_149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r="14063" b="44770"/>
          <a:stretch/>
        </p:blipFill>
        <p:spPr>
          <a:xfrm>
            <a:off x="533400" y="3627090"/>
            <a:ext cx="785812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20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벡터의 </a:t>
            </a:r>
            <a:r>
              <a:rPr lang="en-US" altLang="ko-KR" dirty="0" err="1"/>
              <a:t>proj</a:t>
            </a:r>
            <a:r>
              <a:rPr lang="en-US" altLang="ko-KR" b="1" baseline="-25000" dirty="0" err="1"/>
              <a:t>b</a:t>
            </a:r>
            <a:r>
              <a:rPr lang="en-US" altLang="ko-KR" b="1" dirty="0" err="1"/>
              <a:t>a</a:t>
            </a:r>
            <a:r>
              <a:rPr lang="ko-KR" altLang="en-US" dirty="0"/>
              <a:t>를 구하시오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3" y="1742689"/>
            <a:ext cx="1132633" cy="327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38" y="1745238"/>
            <a:ext cx="1271069" cy="306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137" y="3787104"/>
            <a:ext cx="4079725" cy="1562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36C6F-C9FA-489B-BC3A-18DC164A4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74" y="779514"/>
            <a:ext cx="3139425" cy="226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11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3_06_149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74" r="9844"/>
          <a:stretch/>
        </p:blipFill>
        <p:spPr>
          <a:xfrm>
            <a:off x="536857" y="1576189"/>
            <a:ext cx="8243888" cy="5566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사영의</a:t>
            </a:r>
            <a:r>
              <a:rPr lang="ko-KR" altLang="en-US" dirty="0"/>
              <a:t> 활용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그림 6" descr="캡처_2017_04_14_02_53_09_606"/>
          <p:cNvPicPr>
            <a:picLocks noGrp="1" noChangeAspect="1"/>
          </p:cNvPicPr>
          <p:nvPr isPhoto="1"/>
        </p:nvPicPr>
        <p:blipFill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7950" y="2809875"/>
            <a:ext cx="41052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3_13_185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" r="14375"/>
          <a:stretch/>
        </p:blipFill>
        <p:spPr>
          <a:xfrm>
            <a:off x="523875" y="761999"/>
            <a:ext cx="7829550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사영의</a:t>
            </a:r>
            <a:r>
              <a:rPr lang="ko-KR" altLang="en-US" dirty="0"/>
              <a:t> 활용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123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사영의</a:t>
            </a:r>
            <a:r>
              <a:rPr lang="ko-KR" altLang="en-US" dirty="0"/>
              <a:t> 응용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proj</a:t>
            </a:r>
            <a:r>
              <a:rPr lang="en-US" b="1" baseline="-25000" dirty="0" err="1"/>
              <a:t>v</a:t>
            </a:r>
            <a:r>
              <a:rPr lang="en-US" b="1" dirty="0" err="1"/>
              <a:t>u</a:t>
            </a:r>
            <a:r>
              <a:rPr lang="ko-KR" altLang="en-US" dirty="0"/>
              <a:t>와 </a:t>
            </a:r>
            <a:r>
              <a:rPr lang="en-US" altLang="ko-KR" b="1" dirty="0"/>
              <a:t>v</a:t>
            </a:r>
            <a:r>
              <a:rPr lang="ko-KR" altLang="en-US" dirty="0"/>
              <a:t>는 평행이므로 </a:t>
            </a:r>
            <a:r>
              <a:rPr lang="en-US" dirty="0" err="1"/>
              <a:t>proj</a:t>
            </a:r>
            <a:r>
              <a:rPr lang="en-US" b="1" baseline="-25000" dirty="0" err="1"/>
              <a:t>v</a:t>
            </a:r>
            <a:r>
              <a:rPr lang="en-US" b="1" dirty="0" err="1"/>
              <a:t>u</a:t>
            </a:r>
            <a:r>
              <a:rPr lang="en-US" b="1" dirty="0"/>
              <a:t> </a:t>
            </a:r>
            <a:r>
              <a:rPr lang="en-US" altLang="ko-KR" dirty="0"/>
              <a:t>= </a:t>
            </a:r>
            <a:r>
              <a:rPr lang="en-US" altLang="ko-KR" i="1" dirty="0"/>
              <a:t>c</a:t>
            </a:r>
            <a:r>
              <a:rPr lang="en-US" altLang="ko-KR" b="1" dirty="0"/>
              <a:t>v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만족하는</a:t>
            </a:r>
            <a:br>
              <a:rPr lang="en-US" altLang="ko-KR" dirty="0"/>
            </a:br>
            <a:r>
              <a:rPr lang="en-US" altLang="ko-KR" i="1" dirty="0"/>
              <a:t>c</a:t>
            </a:r>
            <a:r>
              <a:rPr lang="ko-KR" altLang="en-US" dirty="0"/>
              <a:t>가 존재함을 알 수 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427" y="87748"/>
            <a:ext cx="2671961" cy="250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71" y="1265464"/>
            <a:ext cx="2172127" cy="368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962" y="2882022"/>
            <a:ext cx="6614077" cy="570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016" y="3882163"/>
            <a:ext cx="2659969" cy="8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41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벡터의 </a:t>
            </a:r>
            <a:r>
              <a:rPr lang="en-US" altLang="ko-KR" dirty="0" err="1"/>
              <a:t>proj</a:t>
            </a:r>
            <a:r>
              <a:rPr lang="en-US" altLang="ko-KR" b="1" baseline="-25000" dirty="0" err="1"/>
              <a:t>v</a:t>
            </a:r>
            <a:r>
              <a:rPr lang="en-US" altLang="ko-KR" b="1" dirty="0" err="1"/>
              <a:t>u</a:t>
            </a:r>
            <a:r>
              <a:rPr lang="ko-KR" altLang="en-US" dirty="0"/>
              <a:t>를 구하시오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4" y="1781373"/>
            <a:ext cx="3266337" cy="1097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261" y="4466642"/>
            <a:ext cx="5475479" cy="83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32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</a:t>
            </a:r>
            <a:r>
              <a:rPr lang="en-US" dirty="0"/>
              <a:t> - </a:t>
            </a:r>
            <a:r>
              <a:rPr lang="en-US" dirty="0" err="1"/>
              <a:t>proj</a:t>
            </a:r>
            <a:r>
              <a:rPr lang="en-US" b="1" baseline="-25000" dirty="0" err="1"/>
              <a:t>v</a:t>
            </a:r>
            <a:r>
              <a:rPr lang="en-US" b="1" dirty="0" err="1"/>
              <a:t>u</a:t>
            </a:r>
            <a:r>
              <a:rPr lang="ko-KR" altLang="en-US" dirty="0"/>
              <a:t>가 </a:t>
            </a:r>
            <a:r>
              <a:rPr lang="en-US" altLang="ko-KR" dirty="0"/>
              <a:t>v</a:t>
            </a:r>
            <a:r>
              <a:rPr lang="ko-KR" altLang="en-US" dirty="0"/>
              <a:t>에 직교함을 보여라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75" y="2291001"/>
            <a:ext cx="5719250" cy="2133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2F277-7228-423B-9F64-9D283BF60F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427" y="87748"/>
            <a:ext cx="2671961" cy="25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1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D58-375B-4BD5-A450-21626B26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CBD1C-B4AB-40D9-9274-9A3EFCDB2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벡터가 이루는 삼각형의 넓이 구하기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4CE3D-DC3C-4EED-8D94-4627B30E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FD91-9747-46BA-AAE3-68BF158C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5338C-37EA-4AAE-B62B-9AB7C40C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04" y="138450"/>
            <a:ext cx="3112710" cy="20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1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직교여공간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60" y="1265464"/>
            <a:ext cx="7411956" cy="1182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597" y="2701999"/>
            <a:ext cx="2938010" cy="280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60" y="2804829"/>
            <a:ext cx="6268613" cy="12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27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직교여공간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3" y="1265464"/>
            <a:ext cx="7178195" cy="43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en-US" altLang="ko-KR" b="1" dirty="0"/>
              <a:t>u</a:t>
            </a:r>
            <a:r>
              <a:rPr lang="en-US" altLang="ko-KR" dirty="0"/>
              <a:t>, </a:t>
            </a:r>
            <a:r>
              <a:rPr lang="en-US" altLang="ko-KR" b="1" dirty="0"/>
              <a:t>v</a:t>
            </a:r>
            <a:r>
              <a:rPr lang="en-US" altLang="ko-KR" dirty="0"/>
              <a:t>, </a:t>
            </a:r>
            <a:r>
              <a:rPr lang="en-US" altLang="ko-KR" b="1" dirty="0"/>
              <a:t>w</a:t>
            </a:r>
            <a:r>
              <a:rPr lang="ko-KR" altLang="en-US" dirty="0"/>
              <a:t>가 다음과 같고 </a:t>
            </a:r>
            <a:r>
              <a:rPr lang="en-US" dirty="0"/>
              <a:t>c</a:t>
            </a:r>
            <a:r>
              <a:rPr lang="ko-KR" altLang="en-US" dirty="0"/>
              <a:t>가 </a:t>
            </a:r>
            <a:r>
              <a:rPr lang="en-US" altLang="ko-KR" dirty="0"/>
              <a:t>-3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r>
              <a:rPr lang="ko-KR" altLang="en-US" dirty="0"/>
              <a:t>과 </a:t>
            </a:r>
            <a:r>
              <a:rPr lang="en-US" altLang="ko-KR" dirty="0"/>
              <a:t>(5)</a:t>
            </a:r>
            <a:r>
              <a:rPr lang="ko-KR" altLang="en-US" dirty="0"/>
              <a:t>가 성립함을 보여라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3" y="1762782"/>
            <a:ext cx="3692020" cy="1181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3" y="3598607"/>
            <a:ext cx="3842680" cy="953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3" y="4788297"/>
            <a:ext cx="5698603" cy="2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9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사영정리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60" y="2695181"/>
            <a:ext cx="7253429" cy="2880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302" y="70643"/>
            <a:ext cx="2814775" cy="25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사영정리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27" y="4168270"/>
            <a:ext cx="6153242" cy="178695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27" y="2779281"/>
            <a:ext cx="7399938" cy="1269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302" y="70643"/>
            <a:ext cx="2814775" cy="25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사영정리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842" y="1265464"/>
            <a:ext cx="7458316" cy="44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64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사영정리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820" y="1265463"/>
            <a:ext cx="7520360" cy="40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2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사영정리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980" y="1380223"/>
            <a:ext cx="6737461" cy="22308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980" y="3887622"/>
            <a:ext cx="6676728" cy="9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79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사영정리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79" y="1285931"/>
            <a:ext cx="7836043" cy="37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04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그람</a:t>
            </a:r>
            <a:r>
              <a:rPr lang="en-US" altLang="ko-KR" dirty="0"/>
              <a:t>-</a:t>
            </a:r>
            <a:r>
              <a:rPr lang="ko-KR" altLang="en-US" dirty="0" err="1"/>
              <a:t>슈미트</a:t>
            </a:r>
            <a:r>
              <a:rPr lang="ko-KR" altLang="en-US" dirty="0"/>
              <a:t> 과정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pt-BR" altLang="ko-KR" dirty="0"/>
              <a:t>GRAM-SCHMIDT PROCESS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정규</a:t>
            </a:r>
            <a:r>
              <a:rPr lang="en-US" altLang="ko-KR" dirty="0"/>
              <a:t>)</a:t>
            </a:r>
            <a:r>
              <a:rPr lang="ko-KR" altLang="en-US" dirty="0"/>
              <a:t>직교기저를 단계적으로 구성하는 방법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81" y="1773033"/>
            <a:ext cx="8076839" cy="371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그람</a:t>
            </a:r>
            <a:r>
              <a:rPr lang="en-US" altLang="ko-KR" dirty="0"/>
              <a:t>-</a:t>
            </a:r>
            <a:r>
              <a:rPr lang="ko-KR" altLang="en-US" dirty="0" err="1"/>
              <a:t>슈미트</a:t>
            </a:r>
            <a:r>
              <a:rPr lang="ko-KR" altLang="en-US" dirty="0"/>
              <a:t> 과정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pt-BR" altLang="ko-KR" dirty="0"/>
              <a:t>GRAM-SCHMIDT PROCESS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774" y="1317674"/>
            <a:ext cx="5766453" cy="1634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774" y="2982446"/>
            <a:ext cx="5766453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6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그람</a:t>
            </a:r>
            <a:r>
              <a:rPr lang="en-US" altLang="ko-KR" dirty="0"/>
              <a:t>-</a:t>
            </a:r>
            <a:r>
              <a:rPr lang="ko-KR" altLang="en-US" dirty="0" err="1"/>
              <a:t>슈미트</a:t>
            </a:r>
            <a:r>
              <a:rPr lang="ko-KR" altLang="en-US" dirty="0"/>
              <a:t> 과정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pt-BR" altLang="ko-KR" dirty="0"/>
              <a:t>GRAM-SCHMIDT PROCESS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629" y="1297556"/>
            <a:ext cx="6774753" cy="3078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80" y="4359483"/>
            <a:ext cx="6776345" cy="97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01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그람</a:t>
            </a:r>
            <a:r>
              <a:rPr lang="en-US" altLang="ko-KR" dirty="0"/>
              <a:t>-</a:t>
            </a:r>
            <a:r>
              <a:rPr lang="ko-KR" altLang="en-US" dirty="0" err="1"/>
              <a:t>슈미트</a:t>
            </a:r>
            <a:r>
              <a:rPr lang="ko-KR" altLang="en-US" dirty="0"/>
              <a:t> 과정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pt-BR" altLang="ko-KR" dirty="0"/>
              <a:t>GRAM-SCHMIDT PROCESS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202" y="1345058"/>
            <a:ext cx="6487596" cy="13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9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13" y="1773346"/>
            <a:ext cx="5154374" cy="27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62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그람</a:t>
            </a:r>
            <a:r>
              <a:rPr lang="en-US" altLang="ko-KR" dirty="0"/>
              <a:t>-</a:t>
            </a:r>
            <a:r>
              <a:rPr lang="ko-KR" altLang="en-US" dirty="0" err="1"/>
              <a:t>슈미트</a:t>
            </a:r>
            <a:r>
              <a:rPr lang="ko-KR" altLang="en-US" dirty="0"/>
              <a:t> 과정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pt-BR" altLang="ko-KR" dirty="0"/>
              <a:t>GRAM-SCHMIDT PROCESS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509" y="1676677"/>
            <a:ext cx="4906983" cy="36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79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그람</a:t>
            </a:r>
            <a:r>
              <a:rPr lang="en-US" altLang="ko-KR" dirty="0"/>
              <a:t>-</a:t>
            </a:r>
            <a:r>
              <a:rPr lang="ko-KR" altLang="en-US" dirty="0" err="1"/>
              <a:t>슈미트</a:t>
            </a:r>
            <a:r>
              <a:rPr lang="ko-KR" altLang="en-US" dirty="0"/>
              <a:t> 과정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pt-BR" altLang="ko-KR" dirty="0"/>
              <a:t>GRAM-SCHMIDT PROCESS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265" y="1689315"/>
            <a:ext cx="5897471" cy="35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67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그람</a:t>
            </a:r>
            <a:r>
              <a:rPr lang="en-US" altLang="ko-KR" dirty="0"/>
              <a:t>-</a:t>
            </a:r>
            <a:r>
              <a:rPr lang="ko-KR" altLang="en-US" dirty="0" err="1"/>
              <a:t>슈미트</a:t>
            </a:r>
            <a:r>
              <a:rPr lang="ko-KR" altLang="en-US" dirty="0"/>
              <a:t> 과정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pt-BR" altLang="ko-KR" dirty="0"/>
              <a:t>GRAM-SCHMIDT PROCESS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B={</a:t>
            </a:r>
            <a:r>
              <a:rPr lang="en-US" b="1" dirty="0"/>
              <a:t>u</a:t>
            </a:r>
            <a:r>
              <a:rPr lang="en-US" b="1" baseline="-25000" dirty="0"/>
              <a:t>1</a:t>
            </a:r>
            <a:r>
              <a:rPr lang="en-US" dirty="0"/>
              <a:t>, </a:t>
            </a:r>
            <a:r>
              <a:rPr lang="en-US" b="1" dirty="0"/>
              <a:t>u</a:t>
            </a:r>
            <a:r>
              <a:rPr lang="en-US" b="1" baseline="-25000" dirty="0"/>
              <a:t>2</a:t>
            </a:r>
            <a:r>
              <a:rPr lang="en-US" dirty="0"/>
              <a:t>}</a:t>
            </a:r>
            <a:r>
              <a:rPr lang="ko-KR" altLang="en-US" dirty="0"/>
              <a:t>가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의 </a:t>
            </a:r>
            <a:r>
              <a:rPr lang="ko-KR" altLang="en-US" dirty="0" err="1"/>
              <a:t>기저일때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b="1" dirty="0"/>
              <a:t>u</a:t>
            </a:r>
            <a:r>
              <a:rPr lang="en-US" altLang="ko-KR" b="1" baseline="-25000" dirty="0"/>
              <a:t>1</a:t>
            </a:r>
            <a:r>
              <a:rPr lang="en-US" altLang="ko-KR" dirty="0"/>
              <a:t>=&lt;3,1&gt;, </a:t>
            </a:r>
            <a:r>
              <a:rPr lang="en-US" altLang="ko-KR" b="1" dirty="0"/>
              <a:t>u</a:t>
            </a:r>
            <a:r>
              <a:rPr lang="en-US" altLang="ko-KR" b="1" baseline="-25000" dirty="0"/>
              <a:t>2</a:t>
            </a:r>
            <a:r>
              <a:rPr lang="en-US" altLang="ko-KR" dirty="0"/>
              <a:t>=&lt;1,1&gt;), B</a:t>
            </a:r>
            <a:r>
              <a:rPr lang="ko-KR" altLang="en-US" dirty="0"/>
              <a:t>를 </a:t>
            </a:r>
            <a:r>
              <a:rPr lang="en-US" altLang="ko-KR" dirty="0"/>
              <a:t>(</a:t>
            </a:r>
            <a:r>
              <a:rPr lang="ko-KR" altLang="en-US" dirty="0"/>
              <a:t>정규</a:t>
            </a:r>
            <a:r>
              <a:rPr lang="en-US" altLang="ko-KR" dirty="0"/>
              <a:t>)</a:t>
            </a:r>
            <a:r>
              <a:rPr lang="ko-KR" altLang="en-US" dirty="0"/>
              <a:t>직교기저로 변환하여라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</a:t>
            </a:r>
            <a:r>
              <a:rPr lang="en-US" b="1" baseline="-25000" dirty="0"/>
              <a:t>1</a:t>
            </a:r>
            <a:r>
              <a:rPr lang="ko-KR" altLang="en-US" dirty="0"/>
              <a:t>을 </a:t>
            </a:r>
            <a:r>
              <a:rPr lang="en-US" altLang="ko-KR" b="1" dirty="0"/>
              <a:t>u</a:t>
            </a:r>
            <a:r>
              <a:rPr lang="en-US" altLang="ko-KR" b="1" baseline="-25000" dirty="0"/>
              <a:t>1</a:t>
            </a:r>
            <a:r>
              <a:rPr lang="ko-KR" altLang="en-US" dirty="0"/>
              <a:t>으로 놓는다</a:t>
            </a:r>
            <a:r>
              <a:rPr lang="en-US" altLang="ko-KR" dirty="0"/>
              <a:t>.</a:t>
            </a:r>
          </a:p>
          <a:p>
            <a:r>
              <a:rPr lang="en-US" b="1" dirty="0"/>
              <a:t>u</a:t>
            </a:r>
            <a:r>
              <a:rPr lang="en-US" b="1" baseline="-25000" dirty="0"/>
              <a:t>2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en-US" b="1" dirty="0">
                <a:sym typeface="Symbol" panose="05050102010706020507" pitchFamily="18" charset="2"/>
              </a:rPr>
              <a:t>v</a:t>
            </a:r>
            <a:r>
              <a:rPr lang="en-US" b="1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 = 4, </a:t>
            </a:r>
            <a:r>
              <a:rPr lang="en-US" b="1" dirty="0">
                <a:sym typeface="Symbol" panose="05050102010706020507" pitchFamily="18" charset="2"/>
              </a:rPr>
              <a:t>v</a:t>
            </a:r>
            <a:r>
              <a:rPr lang="en-US" b="1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</a:t>
            </a:r>
            <a:r>
              <a:rPr lang="en-US" b="1" dirty="0">
                <a:sym typeface="Symbol" panose="05050102010706020507" pitchFamily="18" charset="2"/>
              </a:rPr>
              <a:t>v</a:t>
            </a:r>
            <a:r>
              <a:rPr lang="en-US" b="1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 = 10 </a:t>
            </a:r>
            <a:r>
              <a:rPr lang="ko-KR" altLang="en-US" dirty="0">
                <a:sym typeface="Symbol" panose="05050102010706020507" pitchFamily="18" charset="2"/>
              </a:rPr>
              <a:t>이므로</a:t>
            </a:r>
            <a:r>
              <a:rPr lang="en-US" altLang="ko-KR" dirty="0">
                <a:sym typeface="Symbol" panose="05050102010706020507" pitchFamily="18" charset="2"/>
              </a:rPr>
              <a:t>, 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  <a:p>
            <a:r>
              <a:rPr lang="ko-KR" altLang="en-US" dirty="0"/>
              <a:t>정규화하면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B'' = {</a:t>
            </a:r>
            <a:r>
              <a:rPr lang="en-US" b="1" dirty="0"/>
              <a:t>w</a:t>
            </a:r>
            <a:r>
              <a:rPr lang="en-US" b="1" baseline="-25000" dirty="0"/>
              <a:t>1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b="1" baseline="-25000" dirty="0"/>
              <a:t>2</a:t>
            </a:r>
            <a:r>
              <a:rPr lang="en-US" dirty="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8962"/>
          <a:stretch/>
        </p:blipFill>
        <p:spPr>
          <a:xfrm>
            <a:off x="4027217" y="2878111"/>
            <a:ext cx="2361959" cy="1133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545" t="49639" r="31953"/>
          <a:stretch/>
        </p:blipFill>
        <p:spPr>
          <a:xfrm>
            <a:off x="697423" y="3614975"/>
            <a:ext cx="2518475" cy="4837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10545"/>
          <a:stretch/>
        </p:blipFill>
        <p:spPr>
          <a:xfrm>
            <a:off x="6567407" y="3045417"/>
            <a:ext cx="2525739" cy="2626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22" y="4125336"/>
            <a:ext cx="2868185" cy="311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23" y="5058437"/>
            <a:ext cx="5301648" cy="5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4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628800"/>
            <a:ext cx="9144000" cy="3689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185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84784"/>
            <a:ext cx="9144000" cy="449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8361" y="2432446"/>
            <a:ext cx="3408188" cy="213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124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1211"/>
            <a:ext cx="9144000" cy="1510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42" y="3204500"/>
            <a:ext cx="4439116" cy="11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8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</a:t>
            </a:r>
            <a:r>
              <a:rPr lang="en-US" dirty="0" err="1"/>
              <a:t>u</a:t>
            </a:r>
            <a:r>
              <a:rPr lang="en-US" dirty="0" err="1">
                <a:sym typeface="Symbol" panose="05050102010706020507" pitchFamily="18" charset="2"/>
              </a:rPr>
              <a:t>v</a:t>
            </a:r>
            <a:r>
              <a:rPr lang="en-US" dirty="0">
                <a:sym typeface="Symbol" panose="05050102010706020507" pitchFamily="18" charset="2"/>
              </a:rPr>
              <a:t>, (2) </a:t>
            </a:r>
            <a:r>
              <a:rPr lang="en-US" dirty="0" err="1">
                <a:sym typeface="Symbol" panose="05050102010706020507" pitchFamily="18" charset="2"/>
              </a:rPr>
              <a:t>uw</a:t>
            </a:r>
            <a:r>
              <a:rPr lang="en-US" dirty="0">
                <a:sym typeface="Symbol" panose="05050102010706020507" pitchFamily="18" charset="2"/>
              </a:rPr>
              <a:t>, (3) </a:t>
            </a:r>
            <a:r>
              <a:rPr lang="en-US" dirty="0" err="1">
                <a:sym typeface="Symbol" panose="05050102010706020507" pitchFamily="18" charset="2"/>
              </a:rPr>
              <a:t>vw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ko-KR" altLang="en-US" dirty="0">
                <a:sym typeface="Symbol" panose="05050102010706020507" pitchFamily="18" charset="2"/>
              </a:rPr>
              <a:t>가 직교임을 판별하여라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97" y="1685697"/>
            <a:ext cx="3792163" cy="12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8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내적공간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피타고라스의 정리가 성립함을 보여라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17" y="1869863"/>
            <a:ext cx="3238161" cy="392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65" y="1185877"/>
            <a:ext cx="3792163" cy="1227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652B4-2D02-4F28-A345-D2B8A7D5E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752" y="3885175"/>
            <a:ext cx="4016496" cy="16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1_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1277</TotalTime>
  <Words>666</Words>
  <Application>Microsoft Office PowerPoint</Application>
  <PresentationFormat>On-screen Show (4:3)</PresentationFormat>
  <Paragraphs>166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HY견고딕</vt:lpstr>
      <vt:lpstr>맑은 고딕</vt:lpstr>
      <vt:lpstr>바탕</vt:lpstr>
      <vt:lpstr>Arial</vt:lpstr>
      <vt:lpstr>Calibri</vt:lpstr>
      <vt:lpstr>Georgia</vt:lpstr>
      <vt:lpstr>Rockwell</vt:lpstr>
      <vt:lpstr>Rockwell Condensed</vt:lpstr>
      <vt:lpstr>Wingdings</vt:lpstr>
      <vt:lpstr>목판</vt:lpstr>
      <vt:lpstr>1_목판</vt:lpstr>
      <vt:lpstr>선형대수학 내적공간</vt:lpstr>
      <vt:lpstr>내적공간</vt:lpstr>
      <vt:lpstr>내적공간</vt:lpstr>
      <vt:lpstr>내적공간</vt:lpstr>
      <vt:lpstr>내적공간</vt:lpstr>
      <vt:lpstr>내적공간</vt:lpstr>
      <vt:lpstr>내적공간</vt:lpstr>
      <vt:lpstr>내적공간</vt:lpstr>
      <vt:lpstr>내적공간</vt:lpstr>
      <vt:lpstr>내적공간</vt:lpstr>
      <vt:lpstr>내적공간</vt:lpstr>
      <vt:lpstr>내적공간</vt:lpstr>
      <vt:lpstr>내적공간</vt:lpstr>
      <vt:lpstr>내적공간</vt:lpstr>
      <vt:lpstr>사영</vt:lpstr>
      <vt:lpstr>사영</vt:lpstr>
      <vt:lpstr>사영</vt:lpstr>
      <vt:lpstr>사영</vt:lpstr>
      <vt:lpstr>사영</vt:lpstr>
      <vt:lpstr>사영</vt:lpstr>
      <vt:lpstr>사영</vt:lpstr>
      <vt:lpstr>사영의 활용</vt:lpstr>
      <vt:lpstr>사영의 활용</vt:lpstr>
      <vt:lpstr>사영의 응용</vt:lpstr>
      <vt:lpstr>사영</vt:lpstr>
      <vt:lpstr>사영</vt:lpstr>
      <vt:lpstr>사영</vt:lpstr>
      <vt:lpstr>직교여공간</vt:lpstr>
      <vt:lpstr>직교여공간</vt:lpstr>
      <vt:lpstr>사영정리</vt:lpstr>
      <vt:lpstr>사영정리</vt:lpstr>
      <vt:lpstr>사영정리</vt:lpstr>
      <vt:lpstr>사영정리</vt:lpstr>
      <vt:lpstr>사영정리</vt:lpstr>
      <vt:lpstr>사영정리</vt:lpstr>
      <vt:lpstr>그람-슈미트 과정 (GRAM-SCHMIDT PROCESS)</vt:lpstr>
      <vt:lpstr>그람-슈미트 과정 (GRAM-SCHMIDT PROCESS)</vt:lpstr>
      <vt:lpstr>그람-슈미트 과정 (GRAM-SCHMIDT PROCESS)</vt:lpstr>
      <vt:lpstr>그람-슈미트 과정 (GRAM-SCHMIDT PROCESS)</vt:lpstr>
      <vt:lpstr>그람-슈미트 과정 (GRAM-SCHMIDT PROCESS)</vt:lpstr>
      <vt:lpstr>그람-슈미트 과정 (GRAM-SCHMIDT PROCESS)</vt:lpstr>
      <vt:lpstr>그람-슈미트 과정 (GRAM-SCHMIDT PROCESS)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jblim</dc:creator>
  <cp:lastModifiedBy>v</cp:lastModifiedBy>
  <cp:revision>251</cp:revision>
  <dcterms:created xsi:type="dcterms:W3CDTF">2017-02-28T02:06:20Z</dcterms:created>
  <dcterms:modified xsi:type="dcterms:W3CDTF">2020-04-10T16:41:36Z</dcterms:modified>
</cp:coreProperties>
</file>